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08" r:id="rId3"/>
    <p:sldId id="301" r:id="rId4"/>
    <p:sldId id="291" r:id="rId5"/>
    <p:sldId id="292" r:id="rId6"/>
    <p:sldId id="293" r:id="rId7"/>
    <p:sldId id="302" r:id="rId8"/>
    <p:sldId id="294" r:id="rId9"/>
    <p:sldId id="295" r:id="rId10"/>
    <p:sldId id="303" r:id="rId11"/>
    <p:sldId id="310" r:id="rId12"/>
    <p:sldId id="311" r:id="rId13"/>
    <p:sldId id="312" r:id="rId14"/>
    <p:sldId id="296" r:id="rId15"/>
    <p:sldId id="297" r:id="rId16"/>
    <p:sldId id="305" r:id="rId17"/>
    <p:sldId id="304" r:id="rId18"/>
    <p:sldId id="306" r:id="rId19"/>
    <p:sldId id="307" r:id="rId20"/>
    <p:sldId id="31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FFFFCC"/>
    <a:srgbClr val="CC6600"/>
    <a:srgbClr val="A50021"/>
    <a:srgbClr val="800000"/>
    <a:srgbClr val="660033"/>
    <a:srgbClr val="003300"/>
    <a:srgbClr val="3366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332F-34B7-4D65-AB3D-E8B03DEBB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CB1E-C8E6-4C48-B503-9C70193EA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D1793-028E-4CFF-875C-B37700FE4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3C1D-24EB-46D0-8AA2-768A1799C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0EC6-7C7F-4871-9F9E-01E0C57B9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B60AE-DC94-49F3-9600-939AF9335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BEC5-FCCE-4FD3-942A-1F0C4DF67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7AEB-96D1-4CFC-8A58-E4240A6D8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028CC-699B-4C55-AA45-C9A91F986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6A151-E849-469D-8F53-3E27BE962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AF09C-F6AF-4AA1-ADAF-E286F7794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26A65C7-2298-4554-9000-73F899D83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762000" y="1447800"/>
            <a:ext cx="3276600" cy="3962400"/>
          </a:xfrm>
          <a:prstGeom prst="verticalScrol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sr-Cyrl-CS" sz="4000" dirty="0" smtClean="0">
                <a:solidFill>
                  <a:schemeClr val="bg1"/>
                </a:solidFill>
              </a:rPr>
              <a:t>Шта видимо на слици ?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029200" y="3429000"/>
            <a:ext cx="411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Декларацију о правима човека и грађанина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800600" y="3200400"/>
            <a:ext cx="4038600" cy="1676400"/>
          </a:xfrm>
          <a:prstGeom prst="rect">
            <a:avLst/>
          </a:prstGeom>
          <a:solidFill>
            <a:schemeClr val="accent1">
              <a:alpha val="0"/>
            </a:schemeClr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6487" y="2209800"/>
            <a:ext cx="1999561" cy="27432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47244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Када је погубљен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 Луј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 </a:t>
            </a:r>
            <a:r>
              <a:rPr lang="sr-Latn-CS" sz="3200" dirty="0">
                <a:solidFill>
                  <a:schemeClr val="bg1"/>
                </a:solidFill>
                <a:latin typeface="+mn-lt"/>
              </a:rPr>
              <a:t>XVI</a:t>
            </a:r>
            <a:r>
              <a:rPr lang="sr-Cyrl-CS" sz="3200" dirty="0">
                <a:solidFill>
                  <a:schemeClr val="bg1"/>
                </a:solidFill>
                <a:latin typeface="+mn-lt"/>
              </a:rPr>
              <a:t> </a:t>
            </a:r>
            <a:r>
              <a:rPr lang="sr-Latn-CS" sz="3200" dirty="0">
                <a:solidFill>
                  <a:schemeClr val="bg1"/>
                </a:solidFill>
                <a:latin typeface="+mn-lt"/>
              </a:rPr>
              <a:t>?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28600" y="4419600"/>
            <a:ext cx="2803525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r-Cyrl-CS" sz="2800" b="1" dirty="0">
                <a:solidFill>
                  <a:schemeClr val="bg1"/>
                </a:solidFill>
                <a:latin typeface="+mn-lt"/>
              </a:rPr>
              <a:t>а) 12.12.1792.  </a:t>
            </a:r>
            <a:endParaRPr lang="en-AU" b="1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206750" y="4419600"/>
            <a:ext cx="2809875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б) 21. 2. 17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</a:rPr>
              <a:t>89</a:t>
            </a:r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.  </a:t>
            </a:r>
            <a:endParaRPr lang="en-AU" b="1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172200" y="4419600"/>
            <a:ext cx="2743200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r-Cyrl-CS" sz="2800" b="1" dirty="0">
                <a:solidFill>
                  <a:schemeClr val="bg1"/>
                </a:solidFill>
                <a:latin typeface="+mn-lt"/>
              </a:rPr>
              <a:t>в)  21. 1. 1793.  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6934200" y="52578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990600"/>
            <a:ext cx="1625600" cy="25146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81400" y="1676400"/>
            <a:ext cx="4724400" cy="1077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Ко је био Робеспјер </a:t>
            </a:r>
            <a:r>
              <a:rPr lang="sr-Latn-CS" sz="3200" dirty="0">
                <a:solidFill>
                  <a:schemeClr val="bg1"/>
                </a:solidFill>
                <a:latin typeface="+mn-lt"/>
              </a:rPr>
              <a:t>?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52400" y="4038600"/>
            <a:ext cx="3681413" cy="954088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а) Револуционарни</a:t>
            </a:r>
          </a:p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 сликар  </a:t>
            </a:r>
            <a:endParaRPr lang="en-AU" b="1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124200" y="5105400"/>
            <a:ext cx="2986088" cy="958850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б) Вођа</a:t>
            </a:r>
          </a:p>
          <a:p>
            <a:pPr algn="ctr"/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  жирондинаца  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6858000" y="49530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097588" y="3886200"/>
            <a:ext cx="2551112" cy="958850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в) Вођа</a:t>
            </a:r>
          </a:p>
          <a:p>
            <a:pPr algn="ctr"/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</a:rPr>
              <a:t>јакобинaцa</a:t>
            </a:r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  </a:t>
            </a:r>
            <a:endParaRPr lang="en-AU" b="1" dirty="0"/>
          </a:p>
        </p:txBody>
      </p:sp>
      <p:pic>
        <p:nvPicPr>
          <p:cNvPr id="8" name="Picture 7" descr="Picture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914400"/>
            <a:ext cx="2033587" cy="2645316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86200" y="1066800"/>
            <a:ext cx="4724400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Које године је донета </a:t>
            </a:r>
            <a:r>
              <a:rPr lang="sr-Cyrl-CS" sz="3200" i="1" dirty="0">
                <a:solidFill>
                  <a:schemeClr val="bg1"/>
                </a:solidFill>
                <a:latin typeface="+mn-lt"/>
              </a:rPr>
              <a:t>Декларација о правима човека и грађанина</a:t>
            </a:r>
            <a:r>
              <a:rPr lang="sr-Latn-CS" sz="3200" dirty="0">
                <a:solidFill>
                  <a:schemeClr val="bg1"/>
                </a:solidFill>
                <a:latin typeface="+mn-lt"/>
              </a:rPr>
              <a:t>?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62000" y="4419600"/>
            <a:ext cx="1863725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а)  1792.  </a:t>
            </a:r>
            <a:endParaRPr lang="en-AU" b="1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581400" y="4419600"/>
            <a:ext cx="1862138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б)  1789.  </a:t>
            </a:r>
            <a:endParaRPr lang="en-AU" b="1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324600" y="4419600"/>
            <a:ext cx="1962150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в)   1793.  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4038600" y="50292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066800"/>
            <a:ext cx="1551981" cy="1965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352800" y="1600200"/>
            <a:ext cx="4724400" cy="1077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Шта је то гиљотина</a:t>
            </a:r>
            <a:r>
              <a:rPr lang="sr-Latn-CS" sz="3200" dirty="0">
                <a:solidFill>
                  <a:schemeClr val="bg1"/>
                </a:solidFill>
                <a:latin typeface="+mn-lt"/>
              </a:rPr>
              <a:t>?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52400" y="4191000"/>
            <a:ext cx="3200400" cy="1385888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а) справа за извршење</a:t>
            </a:r>
          </a:p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 смртне казне  </a:t>
            </a:r>
            <a:endParaRPr lang="en-AU" b="1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733800" y="4343400"/>
            <a:ext cx="2565400" cy="958850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б) кухињски</a:t>
            </a:r>
          </a:p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 инструмент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endParaRPr lang="en-AU" b="1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705600" y="4343400"/>
            <a:ext cx="2203450" cy="958850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в) врста пушке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1143000" y="55626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371600"/>
            <a:ext cx="1066800" cy="2081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8600" y="392113"/>
            <a:ext cx="86868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14350" indent="-514350" eaLnBrk="0" hangingPunct="0"/>
            <a:r>
              <a:rPr lang="en-US" sz="2800" i="1" u="sng" dirty="0" err="1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Поре</a:t>
            </a:r>
            <a:r>
              <a:rPr lang="sr-Cyrl-CS" sz="2800" i="1" u="sng" dirty="0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ђ</a:t>
            </a:r>
            <a:r>
              <a:rPr lang="en-US" sz="2800" i="1" u="sng" dirty="0" err="1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ај</a:t>
            </a:r>
            <a:r>
              <a:rPr lang="en-US" sz="2800" i="1" u="sng" dirty="0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sr-Cyrl-CS" sz="2800" i="1" u="sng" dirty="0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догађаје </a:t>
            </a:r>
            <a:r>
              <a:rPr lang="en-US" sz="2800" i="1" u="sng" dirty="0" err="1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по</a:t>
            </a:r>
            <a:r>
              <a:rPr lang="en-US" sz="2800" i="1" u="sng" dirty="0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en-US" sz="2800" i="1" u="sng" dirty="0" err="1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хроноло</a:t>
            </a:r>
            <a:r>
              <a:rPr lang="sr-Cyrl-CS" sz="2800" i="1" u="sng" dirty="0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ш</a:t>
            </a:r>
            <a:r>
              <a:rPr lang="en-US" sz="2800" i="1" u="sng" dirty="0" err="1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ком</a:t>
            </a:r>
            <a:r>
              <a:rPr lang="en-US" sz="2800" i="1" u="sng" dirty="0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en-US" sz="2800" i="1" u="sng" dirty="0" err="1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реду</a:t>
            </a:r>
            <a:r>
              <a:rPr lang="sr-Latn-CS" sz="2800" i="1" u="sng" dirty="0">
                <a:solidFill>
                  <a:srgbClr val="FFCC99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endParaRPr lang="sr-Cyrl-CS" sz="2800" i="1" u="sng" dirty="0">
              <a:solidFill>
                <a:srgbClr val="FFCC99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/>
            <a:endParaRPr lang="en-US" sz="2800" i="1" u="sng" dirty="0">
              <a:solidFill>
                <a:srgbClr val="FFCC99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Краљу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се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суди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због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издаје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и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он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је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гиљотиниран</a:t>
            </a:r>
            <a:endParaRPr lang="sr-Cyrl-C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endParaRPr lang="en-U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Пад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Бастиље</a:t>
            </a:r>
            <a:endParaRPr lang="sr-Cyrl-C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endParaRPr lang="sr-Cyrl-C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Проглашење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Републике</a:t>
            </a:r>
            <a:endParaRPr lang="sr-Cyrl-C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endParaRPr lang="en-U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Усвајање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Декларације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о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правима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човека</a:t>
            </a:r>
            <a:r>
              <a:rPr lang="fr-FR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 и </a:t>
            </a:r>
            <a:r>
              <a:rPr lang="fr-FR" sz="28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грађанина</a:t>
            </a:r>
            <a:endParaRPr lang="sr-Cyrl-C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endParaRPr lang="sr-Cyrl-C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r>
              <a:rPr lang="sr-Cyrl-CS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Хапшење Робеспјера</a:t>
            </a:r>
          </a:p>
          <a:p>
            <a:pPr marL="514350" indent="-514350" eaLnBrk="0" hangingPunct="0"/>
            <a:endParaRPr lang="sr-Cyrl-CS" sz="2800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Helvetica-Oblique"/>
            </a:endParaRPr>
          </a:p>
          <a:p>
            <a:pPr marL="514350" indent="-514350" eaLnBrk="0" hangingPunct="0">
              <a:buFontTx/>
              <a:buChar char="•"/>
            </a:pPr>
            <a:r>
              <a:rPr lang="sr-Cyrl-CS" sz="28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Helvetica-Oblique"/>
              </a:rPr>
              <a:t>Француска постаје уставна монархија</a:t>
            </a:r>
          </a:p>
          <a:p>
            <a:pPr marL="514350" indent="-514350" eaLnBrk="0" hangingPunct="0">
              <a:buFontTx/>
              <a:buChar char="•"/>
            </a:pP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Calibri" pitchFamily="34" charset="0"/>
              <a:cs typeface="Helvetica-Obliq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981200"/>
            <a:ext cx="304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sr-Cyrl-C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3733800"/>
            <a:ext cx="304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sr-Cyrl-C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5410200"/>
            <a:ext cx="304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sr-Cyrl-C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2819400"/>
            <a:ext cx="304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sr-Cyrl-C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1143000"/>
            <a:ext cx="304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sr-Cyrl-C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4572000"/>
            <a:ext cx="4572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sr-Cyrl-C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362200" y="304800"/>
            <a:ext cx="4724400" cy="1077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Погоди ко је </a:t>
            </a:r>
            <a:r>
              <a:rPr lang="sr-Latn-CS" sz="3200" dirty="0">
                <a:solidFill>
                  <a:schemeClr val="bg1"/>
                </a:solidFill>
                <a:latin typeface="+mn-lt"/>
              </a:rPr>
              <a:t>?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dirty="0"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7630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sr-Cyrl-C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sr-Cyrl-CS" sz="3200" dirty="0">
                <a:solidFill>
                  <a:schemeClr val="bg1"/>
                </a:solidFill>
                <a:latin typeface="+mn-lt"/>
              </a:rPr>
              <a:t>залагао се за трећи сталеж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   добар говорник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   познат по изјави:</a:t>
            </a:r>
          </a:p>
          <a:p>
            <a:pPr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  ,, ... можете нас присилите да напустимо    </a:t>
            </a:r>
          </a:p>
          <a:p>
            <a:pPr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  наша места само снагом бајонета...”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86200" y="5791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66"/>
                </a:solidFill>
                <a:latin typeface="Arial Black" pitchFamily="34" charset="0"/>
              </a:rPr>
              <a:t>МИРАБО</a:t>
            </a:r>
          </a:p>
        </p:txBody>
      </p:sp>
      <p:pic>
        <p:nvPicPr>
          <p:cNvPr id="5" name="Picture 4" descr="Picture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419600"/>
            <a:ext cx="1435100" cy="20320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90800" y="533400"/>
            <a:ext cx="28337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Погоди ко је </a:t>
            </a:r>
            <a:r>
              <a:rPr lang="sr-Latn-CS" sz="3200" dirty="0">
                <a:solidFill>
                  <a:schemeClr val="bg1"/>
                </a:solidFill>
                <a:latin typeface="Arial" pitchFamily="34" charset="0"/>
              </a:rPr>
              <a:t>?</a:t>
            </a:r>
            <a:endParaRPr lang="en-AU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1000" y="2514600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Arial" pitchFamily="34" charset="0"/>
              </a:rPr>
              <a:t>»</a:t>
            </a:r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...</a:t>
            </a:r>
            <a:r>
              <a:rPr lang="fr-FR" sz="3200" dirty="0"/>
              <a:t> </a:t>
            </a:r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Опраштам </a:t>
            </a:r>
            <a:r>
              <a:rPr lang="sr-Cyrl-CS" sz="3200" dirty="0" smtClean="0">
                <a:solidFill>
                  <a:schemeClr val="bg1"/>
                </a:solidFill>
                <a:latin typeface="Arial" pitchFamily="34" charset="0"/>
              </a:rPr>
              <a:t>онима који су скривили моју </a:t>
            </a:r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смрт и молим Бога да крв коју ћете пролити не падне на Француску</a:t>
            </a:r>
            <a:r>
              <a:rPr lang="fr-FR" sz="3200" dirty="0">
                <a:solidFill>
                  <a:schemeClr val="bg1"/>
                </a:solidFill>
                <a:latin typeface="Arial" pitchFamily="34" charset="0"/>
              </a:rPr>
              <a:t>  »</a:t>
            </a:r>
            <a:r>
              <a:rPr lang="fr-FR" sz="3200" dirty="0"/>
              <a:t> </a:t>
            </a:r>
            <a:endParaRPr lang="en-US" sz="32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1524000"/>
            <a:ext cx="3683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познат по изјави: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038600" y="56388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66"/>
                </a:solidFill>
                <a:latin typeface="Arial Black" pitchFamily="34" charset="0"/>
              </a:rPr>
              <a:t>ЛУЈ XVI</a:t>
            </a:r>
          </a:p>
        </p:txBody>
      </p:sp>
      <p:pic>
        <p:nvPicPr>
          <p:cNvPr id="6" name="Picture 5" descr="Picture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267200"/>
            <a:ext cx="1524000" cy="22098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001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sr-Cyrl-CS" sz="3200" dirty="0" smtClean="0">
                <a:solidFill>
                  <a:schemeClr val="bg1"/>
                </a:solidFill>
                <a:latin typeface="Arial" pitchFamily="34" charset="0"/>
              </a:rPr>
              <a:t>познат </a:t>
            </a:r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по изјави:</a:t>
            </a:r>
          </a:p>
          <a:p>
            <a:pPr>
              <a:buFontTx/>
              <a:buChar char="•"/>
            </a:pPr>
            <a:endParaRPr lang="sr-Cyrl-CS" sz="3200" dirty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 ” Луј Х</a:t>
            </a:r>
            <a:r>
              <a:rPr lang="sr-Latn-CS" sz="3200" dirty="0">
                <a:solidFill>
                  <a:schemeClr val="bg1"/>
                </a:solidFill>
                <a:latin typeface="Arial" pitchFamily="34" charset="0"/>
              </a:rPr>
              <a:t>VI</a:t>
            </a:r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 мора да умре да би    Француска могла да живи ”</a:t>
            </a:r>
            <a:endParaRPr lang="en-US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819400" y="304800"/>
            <a:ext cx="28337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3200" dirty="0">
                <a:solidFill>
                  <a:schemeClr val="bg1"/>
                </a:solidFill>
                <a:latin typeface="Arial" pitchFamily="34" charset="0"/>
              </a:rPr>
              <a:t>Погоди ко је </a:t>
            </a:r>
            <a:r>
              <a:rPr lang="sr-Latn-CS" sz="3200" dirty="0">
                <a:solidFill>
                  <a:schemeClr val="bg1"/>
                </a:solidFill>
                <a:latin typeface="Arial" pitchFamily="34" charset="0"/>
              </a:rPr>
              <a:t>?</a:t>
            </a:r>
            <a:endParaRPr lang="en-AU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489325" y="5230813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66"/>
                </a:solidFill>
                <a:latin typeface="Arial Black" pitchFamily="34" charset="0"/>
              </a:rPr>
              <a:t>РОБЕСПЈЕР</a:t>
            </a:r>
          </a:p>
        </p:txBody>
      </p:sp>
      <p:pic>
        <p:nvPicPr>
          <p:cNvPr id="5" name="Picture 4" descr="Picture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962400"/>
            <a:ext cx="1576388" cy="2279186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324600" y="1600200"/>
            <a:ext cx="16129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14. ЈУЛ 1789.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943600" y="2209800"/>
            <a:ext cx="16129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ЗАТВОР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762000" y="1066800"/>
            <a:ext cx="165735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5.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мaj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1789.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762000" y="1066800"/>
            <a:ext cx="180975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A-1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116013" y="1628775"/>
            <a:ext cx="165735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СКУПШТИНА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990600" y="1600200"/>
            <a:ext cx="180975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A-2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403350" y="2205038"/>
            <a:ext cx="165735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ДВОРАЦ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1295400" y="2209800"/>
            <a:ext cx="180975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</a:rPr>
              <a:t>A-3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5867400" y="2209800"/>
            <a:ext cx="17526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Б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6172200" y="1600200"/>
            <a:ext cx="18288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Б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6553200" y="1066800"/>
            <a:ext cx="16129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ТВРЂАВА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77000" y="990600"/>
            <a:ext cx="18288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Б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6084888" y="5157788"/>
            <a:ext cx="1511300" cy="287337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ДРЖАВА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6553200" y="5715000"/>
            <a:ext cx="1511300" cy="2873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МАРСЕЉЕЗА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6858000" y="6248400"/>
            <a:ext cx="1511300" cy="2873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КРАЉЕВИНА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6477000" y="5638800"/>
            <a:ext cx="1587500" cy="3635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Г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6019800" y="5105400"/>
            <a:ext cx="1587500" cy="3635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Г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19" name="AutoShape 19"/>
          <p:cNvSpPr>
            <a:spLocks noChangeArrowheads="1"/>
          </p:cNvSpPr>
          <p:nvPr/>
        </p:nvSpPr>
        <p:spPr bwMode="auto">
          <a:xfrm>
            <a:off x="6705600" y="6248400"/>
            <a:ext cx="1752600" cy="3635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Г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>
            <a:off x="5580063" y="4508500"/>
            <a:ext cx="1735137" cy="2873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ФРАНЦУСКА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5562600" y="4495800"/>
            <a:ext cx="1905000" cy="3635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1258888" y="5661025"/>
            <a:ext cx="158432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ЦЕНТАР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23" name="AutoShape 23"/>
          <p:cNvSpPr>
            <a:spLocks noChangeArrowheads="1"/>
          </p:cNvSpPr>
          <p:nvPr/>
        </p:nvSpPr>
        <p:spPr bwMode="auto">
          <a:xfrm>
            <a:off x="838200" y="6324600"/>
            <a:ext cx="158432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ФОНТАНА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>
            <a:off x="1476375" y="5157788"/>
            <a:ext cx="158432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ГРАД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1828800" y="4508500"/>
            <a:ext cx="16637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ТРГ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1752600" y="4495800"/>
            <a:ext cx="19050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27" name="AutoShape 27"/>
          <p:cNvSpPr>
            <a:spLocks noChangeArrowheads="1"/>
          </p:cNvSpPr>
          <p:nvPr/>
        </p:nvSpPr>
        <p:spPr bwMode="auto">
          <a:xfrm>
            <a:off x="1447800" y="5105400"/>
            <a:ext cx="17526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В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28" name="AutoShape 28"/>
          <p:cNvSpPr>
            <a:spLocks noChangeArrowheads="1"/>
          </p:cNvSpPr>
          <p:nvPr/>
        </p:nvSpPr>
        <p:spPr bwMode="auto">
          <a:xfrm>
            <a:off x="1143000" y="5638800"/>
            <a:ext cx="175260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В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29" name="AutoShape 29"/>
          <p:cNvSpPr>
            <a:spLocks noChangeArrowheads="1"/>
          </p:cNvSpPr>
          <p:nvPr/>
        </p:nvSpPr>
        <p:spPr bwMode="auto">
          <a:xfrm>
            <a:off x="762000" y="6248400"/>
            <a:ext cx="182880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В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3048000" y="3581400"/>
            <a:ext cx="3189288" cy="560388"/>
          </a:xfrm>
          <a:prstGeom prst="bevel">
            <a:avLst>
              <a:gd name="adj" fmla="val 12500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ПАРИЗ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1676400" y="2924175"/>
            <a:ext cx="18161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ВЕРСАЈ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1676400" y="2895600"/>
            <a:ext cx="19050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508625" y="2924175"/>
            <a:ext cx="180657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БАСТИЉА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34" name="AutoShape 34"/>
          <p:cNvSpPr>
            <a:spLocks noChangeArrowheads="1"/>
          </p:cNvSpPr>
          <p:nvPr/>
        </p:nvSpPr>
        <p:spPr bwMode="auto">
          <a:xfrm>
            <a:off x="5486400" y="2895600"/>
            <a:ext cx="18288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3048000" y="3505200"/>
            <a:ext cx="3241675" cy="652463"/>
          </a:xfrm>
          <a:prstGeom prst="bevel">
            <a:avLst>
              <a:gd name="adj" fmla="val 12500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РЕШЕЊЕ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2514600" y="0"/>
            <a:ext cx="3962400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Cyrl-CS" sz="4200" b="1">
                <a:solidFill>
                  <a:srgbClr val="FA0000"/>
                </a:solidFill>
                <a:latin typeface="Arial" pitchFamily="34" charset="0"/>
              </a:rPr>
              <a:t> </a:t>
            </a:r>
            <a:r>
              <a:rPr lang="sr-Cyrl-CS" sz="3200" b="1">
                <a:solidFill>
                  <a:srgbClr val="33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АСОЦИЈАЦИЈЕ</a:t>
            </a:r>
            <a:endParaRPr lang="en-US" sz="3200" b="1">
              <a:solidFill>
                <a:srgbClr val="33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637" name="AutoShape 37"/>
          <p:cNvSpPr>
            <a:spLocks noChangeArrowheads="1"/>
          </p:cNvSpPr>
          <p:nvPr/>
        </p:nvSpPr>
        <p:spPr bwMode="auto">
          <a:xfrm>
            <a:off x="2590800" y="152400"/>
            <a:ext cx="4114800" cy="533400"/>
          </a:xfrm>
          <a:prstGeom prst="flowChartAlternateProcess">
            <a:avLst/>
          </a:prstGeom>
          <a:solidFill>
            <a:srgbClr val="669900">
              <a:alpha val="3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5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5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5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5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5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5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5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5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5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3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5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3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5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35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  <p:bldP spid="25609" grpId="0" animBg="1"/>
      <p:bldP spid="25610" grpId="0" animBg="1"/>
      <p:bldP spid="25611" grpId="0" animBg="1"/>
      <p:bldP spid="25613" grpId="0" animBg="1"/>
      <p:bldP spid="25617" grpId="0" animBg="1"/>
      <p:bldP spid="25618" grpId="0" animBg="1"/>
      <p:bldP spid="25619" grpId="0" animBg="1"/>
      <p:bldP spid="25621" grpId="0" animBg="1"/>
      <p:bldP spid="25626" grpId="0" animBg="1"/>
      <p:bldP spid="25627" grpId="0" animBg="1"/>
      <p:bldP spid="25628" grpId="0" animBg="1"/>
      <p:bldP spid="25629" grpId="0" animBg="1"/>
      <p:bldP spid="25632" grpId="0" animBg="1"/>
      <p:bldP spid="25634" grpId="0" animBg="1"/>
      <p:bldP spid="25635" grpId="0" animBg="1"/>
      <p:bldP spid="256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6172200" y="1676400"/>
            <a:ext cx="16129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МАРИЈА АНТОАНЕТА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943600" y="2209800"/>
            <a:ext cx="16129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КРАЉ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85800" y="1143000"/>
            <a:ext cx="165735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РОБЕСПЈЕР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1066800"/>
            <a:ext cx="182880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</a:rPr>
              <a:t>A-1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066800" y="1676400"/>
            <a:ext cx="165735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ПОГУБЉЕЊЕ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990600" y="1600200"/>
            <a:ext cx="180975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</a:rPr>
              <a:t>A-2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1403350" y="2205038"/>
            <a:ext cx="165735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СМРТ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1295400" y="2209800"/>
            <a:ext cx="180975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pitchFamily="34" charset="0"/>
              </a:rPr>
              <a:t>A-3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867400" y="2209800"/>
            <a:ext cx="190500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Б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096000" y="1600200"/>
            <a:ext cx="19050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Б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6477000" y="1066800"/>
            <a:ext cx="16129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18. ВЕК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6400800" y="1066800"/>
            <a:ext cx="190500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Б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6084888" y="5157788"/>
            <a:ext cx="1511300" cy="287337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ГРАЂАНСКА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6372225" y="5661025"/>
            <a:ext cx="1511300" cy="2873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ЕНГЛЕСКА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6732588" y="6237288"/>
            <a:ext cx="1511300" cy="287337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КУЛТУРНА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6324600" y="5638800"/>
            <a:ext cx="1752600" cy="3635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Г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6019800" y="5105400"/>
            <a:ext cx="1828800" cy="3635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Г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6629400" y="6172200"/>
            <a:ext cx="1828800" cy="3635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Г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5715000" y="4495800"/>
            <a:ext cx="1735138" cy="287338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РЕВОЛУЦИЈА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97" name="AutoShape 21"/>
          <p:cNvSpPr>
            <a:spLocks noChangeArrowheads="1"/>
          </p:cNvSpPr>
          <p:nvPr/>
        </p:nvSpPr>
        <p:spPr bwMode="auto">
          <a:xfrm>
            <a:off x="5715000" y="4495800"/>
            <a:ext cx="190500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98" name="AutoShape 22"/>
          <p:cNvSpPr>
            <a:spLocks noChangeArrowheads="1"/>
          </p:cNvSpPr>
          <p:nvPr/>
        </p:nvSpPr>
        <p:spPr bwMode="auto">
          <a:xfrm>
            <a:off x="1258888" y="5661025"/>
            <a:ext cx="158432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ЗАСТАВА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599" name="AutoShape 23"/>
          <p:cNvSpPr>
            <a:spLocks noChangeArrowheads="1"/>
          </p:cNvSpPr>
          <p:nvPr/>
        </p:nvSpPr>
        <p:spPr bwMode="auto">
          <a:xfrm>
            <a:off x="827088" y="6237288"/>
            <a:ext cx="158432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ХИМНА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600" name="AutoShape 24"/>
          <p:cNvSpPr>
            <a:spLocks noChangeArrowheads="1"/>
          </p:cNvSpPr>
          <p:nvPr/>
        </p:nvSpPr>
        <p:spPr bwMode="auto">
          <a:xfrm>
            <a:off x="1476375" y="5157788"/>
            <a:ext cx="158432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ГРБ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1676400" y="4508500"/>
            <a:ext cx="18161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ДРЖАВА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602" name="AutoShape 26"/>
          <p:cNvSpPr>
            <a:spLocks noChangeArrowheads="1"/>
          </p:cNvSpPr>
          <p:nvPr/>
        </p:nvSpPr>
        <p:spPr bwMode="auto">
          <a:xfrm>
            <a:off x="1600200" y="4495800"/>
            <a:ext cx="1889125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603" name="AutoShape 27"/>
          <p:cNvSpPr>
            <a:spLocks noChangeArrowheads="1"/>
          </p:cNvSpPr>
          <p:nvPr/>
        </p:nvSpPr>
        <p:spPr bwMode="auto">
          <a:xfrm>
            <a:off x="1371600" y="5105400"/>
            <a:ext cx="18288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В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-3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604" name="AutoShape 28"/>
          <p:cNvSpPr>
            <a:spLocks noChangeArrowheads="1"/>
          </p:cNvSpPr>
          <p:nvPr/>
        </p:nvSpPr>
        <p:spPr bwMode="auto">
          <a:xfrm>
            <a:off x="1066800" y="5638800"/>
            <a:ext cx="1828800" cy="3810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В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605" name="AutoShape 29"/>
          <p:cNvSpPr>
            <a:spLocks noChangeArrowheads="1"/>
          </p:cNvSpPr>
          <p:nvPr/>
        </p:nvSpPr>
        <p:spPr bwMode="auto">
          <a:xfrm>
            <a:off x="685800" y="6172200"/>
            <a:ext cx="18288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В</a:t>
            </a:r>
            <a:r>
              <a:rPr lang="sr-Latn-CS">
                <a:solidFill>
                  <a:schemeClr val="bg1"/>
                </a:solidFill>
                <a:latin typeface="Arial" pitchFamily="34" charset="0"/>
              </a:rPr>
              <a:t>-1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3048000" y="3581400"/>
            <a:ext cx="3189288" cy="560388"/>
          </a:xfrm>
          <a:prstGeom prst="bevel">
            <a:avLst>
              <a:gd name="adj" fmla="val 12500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ФРАНЦУСКА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607" name="AutoShape 31"/>
          <p:cNvSpPr>
            <a:spLocks noChangeArrowheads="1"/>
          </p:cNvSpPr>
          <p:nvPr/>
        </p:nvSpPr>
        <p:spPr bwMode="auto">
          <a:xfrm>
            <a:off x="1676400" y="2924175"/>
            <a:ext cx="1816100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ГИЉОТИНА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>
            <a:off x="1676400" y="2819400"/>
            <a:ext cx="180975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609" name="AutoShape 33"/>
          <p:cNvSpPr>
            <a:spLocks noChangeArrowheads="1"/>
          </p:cNvSpPr>
          <p:nvPr/>
        </p:nvSpPr>
        <p:spPr bwMode="auto">
          <a:xfrm>
            <a:off x="5638800" y="2895600"/>
            <a:ext cx="1806575" cy="2889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ЛУЈ Х</a:t>
            </a:r>
            <a:r>
              <a:rPr lang="sr-Latn-C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VI</a:t>
            </a:r>
          </a:p>
        </p:txBody>
      </p:sp>
      <p:sp>
        <p:nvSpPr>
          <p:cNvPr id="24610" name="AutoShape 34"/>
          <p:cNvSpPr>
            <a:spLocks noChangeArrowheads="1"/>
          </p:cNvSpPr>
          <p:nvPr/>
        </p:nvSpPr>
        <p:spPr bwMode="auto">
          <a:xfrm>
            <a:off x="5638800" y="2819400"/>
            <a:ext cx="1905000" cy="36512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>
                <a:solidFill>
                  <a:schemeClr val="bg1"/>
                </a:solidFill>
                <a:latin typeface="Arial" pitchFamily="34" charset="0"/>
              </a:rPr>
              <a:t>РЕШЕЊЕ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3048000" y="3505200"/>
            <a:ext cx="3241675" cy="652463"/>
          </a:xfrm>
          <a:prstGeom prst="bevel">
            <a:avLst>
              <a:gd name="adj" fmla="val 12500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C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РЕШЕЊЕ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2514600" y="0"/>
            <a:ext cx="3962400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Cyrl-CS" sz="4200" b="1">
                <a:solidFill>
                  <a:srgbClr val="FA0000"/>
                </a:solidFill>
                <a:latin typeface="Arial" pitchFamily="34" charset="0"/>
              </a:rPr>
              <a:t> </a:t>
            </a:r>
            <a:r>
              <a:rPr lang="sr-Cyrl-CS" sz="3200" b="1">
                <a:solidFill>
                  <a:srgbClr val="33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АСОЦИЈАЦИЈЕ</a:t>
            </a:r>
            <a:endParaRPr lang="en-US" sz="3200" b="1">
              <a:solidFill>
                <a:srgbClr val="33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4613" name="AutoShape 37"/>
          <p:cNvSpPr>
            <a:spLocks noChangeArrowheads="1"/>
          </p:cNvSpPr>
          <p:nvPr/>
        </p:nvSpPr>
        <p:spPr bwMode="auto">
          <a:xfrm>
            <a:off x="2590800" y="152400"/>
            <a:ext cx="4114800" cy="533400"/>
          </a:xfrm>
          <a:prstGeom prst="flowChartAlternateProcess">
            <a:avLst/>
          </a:prstGeom>
          <a:solidFill>
            <a:srgbClr val="669900">
              <a:alpha val="3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4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4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4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4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4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4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4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0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4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4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1"/>
                  </p:tgtEl>
                </p:cond>
              </p:nextCondLst>
            </p:seq>
          </p:childTnLst>
        </p:cTn>
      </p:par>
    </p:tnLst>
    <p:bldLst>
      <p:bldP spid="24581" grpId="0" animBg="1"/>
      <p:bldP spid="24583" grpId="0" animBg="1"/>
      <p:bldP spid="24585" grpId="0" animBg="1"/>
      <p:bldP spid="24586" grpId="0" animBg="1"/>
      <p:bldP spid="24587" grpId="0" animBg="1"/>
      <p:bldP spid="24589" grpId="0" animBg="1"/>
      <p:bldP spid="24593" grpId="0" animBg="1"/>
      <p:bldP spid="24594" grpId="0" animBg="1"/>
      <p:bldP spid="24595" grpId="0" animBg="1"/>
      <p:bldP spid="24597" grpId="0" animBg="1"/>
      <p:bldP spid="24602" grpId="0" animBg="1"/>
      <p:bldP spid="24603" grpId="0" animBg="1"/>
      <p:bldP spid="24604" grpId="0" animBg="1"/>
      <p:bldP spid="24605" grpId="0" animBg="1"/>
      <p:bldP spid="24608" grpId="0" animBg="1"/>
      <p:bldP spid="24610" grpId="0" animBg="1"/>
      <p:bldP spid="24611" grpId="0" animBg="1"/>
      <p:bldP spid="246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05000" y="5105400"/>
            <a:ext cx="5022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Заузимање Бастиље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828800" y="152400"/>
            <a:ext cx="52369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3600" dirty="0">
                <a:solidFill>
                  <a:schemeClr val="bg1"/>
                </a:solidFill>
                <a:latin typeface="Arial" pitchFamily="34" charset="0"/>
              </a:rPr>
              <a:t>Шта видимо на слици ?</a:t>
            </a:r>
            <a:endParaRPr lang="en-US" sz="36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4" name="Picture 3" descr="Pic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371600"/>
            <a:ext cx="5181600" cy="2921726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sr-Cyrl-CS" sz="3200" dirty="0" smtClean="0">
                <a:solidFill>
                  <a:schemeClr val="bg1"/>
                </a:solidFill>
              </a:rPr>
              <a:t>Евалуациони листић</a:t>
            </a:r>
            <a:br>
              <a:rPr lang="sr-Cyrl-CS" sz="3200" dirty="0" smtClean="0">
                <a:solidFill>
                  <a:schemeClr val="bg1"/>
                </a:solidFill>
              </a:rPr>
            </a:br>
            <a:r>
              <a:rPr lang="sr-Cyrl-CS" sz="3200" dirty="0" smtClean="0">
                <a:solidFill>
                  <a:schemeClr val="bg1"/>
                </a:solidFill>
              </a:rPr>
              <a:t> за ученике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91200" y="1600200"/>
          <a:ext cx="762000" cy="1214438"/>
        </p:xfrm>
        <a:graphic>
          <a:graphicData uri="http://schemas.openxmlformats.org/presentationml/2006/ole">
            <p:oleObj spid="_x0000_s1026" name="Document" showAsIcon="1" r:id="rId3" imgW="380880" imgH="714240" progId="Word.Document.12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9600" y="3581400"/>
            <a:ext cx="80772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solidFill>
                  <a:schemeClr val="bg1"/>
                </a:solidFill>
                <a:latin typeface="+mn-lt"/>
              </a:rPr>
              <a:t>Пре 1789.Француска је била подељења на 3 друштвена сталежа.Можеш ли да наведеш име који недостаје ?</a:t>
            </a:r>
            <a:endParaRPr lang="en-A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04800" y="5486400"/>
            <a:ext cx="2565400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свештенство</a:t>
            </a:r>
            <a:r>
              <a:rPr lang="en-AU" b="1" dirty="0"/>
              <a:t> 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200400" y="5486400"/>
            <a:ext cx="2438400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племство</a:t>
            </a:r>
            <a:r>
              <a:rPr lang="en-AU" b="1" dirty="0"/>
              <a:t> 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172200" y="5486400"/>
            <a:ext cx="2590800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r-Cyrl-C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   ?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 </a:t>
            </a:r>
            <a:r>
              <a:rPr lang="sr-Cyrl-C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   </a:t>
            </a:r>
            <a:endParaRPr lang="en-AU" b="1"/>
          </a:p>
        </p:txBody>
      </p:sp>
      <p:sp>
        <p:nvSpPr>
          <p:cNvPr id="15" name="Rectangle 14"/>
          <p:cNvSpPr/>
          <p:nvPr/>
        </p:nvSpPr>
        <p:spPr>
          <a:xfrm>
            <a:off x="6172200" y="5486400"/>
            <a:ext cx="2557463" cy="519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трећи сталеж</a:t>
            </a:r>
            <a:endParaRPr lang="en-US" dirty="0"/>
          </a:p>
        </p:txBody>
      </p:sp>
      <p:pic>
        <p:nvPicPr>
          <p:cNvPr id="7" name="Picture 6" descr="Pictur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990600"/>
            <a:ext cx="3198289" cy="213885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3400" y="3505200"/>
            <a:ext cx="80772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solidFill>
                  <a:schemeClr val="bg1"/>
                </a:solidFill>
                <a:latin typeface="+mn-lt"/>
              </a:rPr>
              <a:t>За време владавине Луја </a:t>
            </a:r>
            <a:r>
              <a:rPr lang="sr-Latn-CS" sz="2800" dirty="0">
                <a:solidFill>
                  <a:schemeClr val="bg1"/>
                </a:solidFill>
                <a:latin typeface="+mn-lt"/>
              </a:rPr>
              <a:t>XVI </a:t>
            </a:r>
            <a:endParaRPr lang="sr-Cyrl-CS" sz="28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sr-Cyrl-CS" sz="2800" dirty="0">
                <a:solidFill>
                  <a:schemeClr val="bg1"/>
                </a:solidFill>
                <a:latin typeface="+mn-lt"/>
              </a:rPr>
              <a:t>Бастиља је била . . .</a:t>
            </a:r>
            <a:endParaRPr lang="en-A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762000" y="5181600"/>
            <a:ext cx="2165350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а)  хотел   </a:t>
            </a:r>
            <a:r>
              <a:rPr lang="en-AU" b="1" dirty="0"/>
              <a:t>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657600" y="5181600"/>
            <a:ext cx="2251075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б)  биоскоп</a:t>
            </a:r>
            <a:r>
              <a:rPr lang="en-AU" b="1" dirty="0"/>
              <a:t>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705600" y="5181600"/>
            <a:ext cx="2144713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в)  затвор</a:t>
            </a:r>
            <a:r>
              <a:rPr lang="en-AU" b="1" dirty="0"/>
              <a:t> </a:t>
            </a:r>
            <a:r>
              <a:rPr lang="sr-Cyrl-CS" b="1" dirty="0"/>
              <a:t> 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6934200" y="57150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0817" y="1066800"/>
            <a:ext cx="3726166" cy="198358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71600" y="2667000"/>
            <a:ext cx="8077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solidFill>
                  <a:schemeClr val="bg1"/>
                </a:solidFill>
                <a:latin typeface="+mn-lt"/>
              </a:rPr>
              <a:t>Име овог владара  је . . .</a:t>
            </a:r>
            <a:endParaRPr lang="en-A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533400" y="4953000"/>
            <a:ext cx="2486025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а)  Луј </a:t>
            </a:r>
            <a:r>
              <a:rPr lang="sr-Latn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XIV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AU" b="1" dirty="0"/>
              <a:t> 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429000" y="4953000"/>
            <a:ext cx="2408238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б)  Луј</a:t>
            </a:r>
            <a:r>
              <a:rPr lang="sr-Latn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XV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en-AU" b="1" dirty="0"/>
              <a:t> 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324600" y="4953000"/>
            <a:ext cx="2408238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в) Луј</a:t>
            </a:r>
            <a:r>
              <a:rPr lang="sr-Latn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XVI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en-AU" b="1" dirty="0"/>
              <a:t> </a:t>
            </a:r>
          </a:p>
        </p:txBody>
      </p:sp>
      <p:sp>
        <p:nvSpPr>
          <p:cNvPr id="7" name="Multiply 6"/>
          <p:cNvSpPr/>
          <p:nvPr/>
        </p:nvSpPr>
        <p:spPr>
          <a:xfrm>
            <a:off x="6934200" y="57150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1177" y="533400"/>
            <a:ext cx="2405014" cy="2678853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28800" y="2590800"/>
            <a:ext cx="8077200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solidFill>
                  <a:schemeClr val="bg1"/>
                </a:solidFill>
                <a:latin typeface="+mn-lt"/>
              </a:rPr>
              <a:t>Била је краљица Француске,</a:t>
            </a:r>
          </a:p>
          <a:p>
            <a:pPr algn="ctr">
              <a:defRPr/>
            </a:pPr>
            <a:r>
              <a:rPr lang="sr-Cyrl-CS" sz="2800" dirty="0">
                <a:solidFill>
                  <a:schemeClr val="bg1"/>
                </a:solidFill>
                <a:latin typeface="+mn-lt"/>
              </a:rPr>
              <a:t>њено име је ...</a:t>
            </a:r>
            <a:endParaRPr lang="en-A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04800" y="4114800"/>
            <a:ext cx="4025900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а) Марија-Антоанета</a:t>
            </a:r>
            <a:endParaRPr lang="en-AU" b="1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895600" y="4953000"/>
            <a:ext cx="4084638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б)  Марија-Бернадета</a:t>
            </a:r>
            <a:endParaRPr lang="en-AU" b="1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257800" y="5943600"/>
            <a:ext cx="3743325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в) Марија Тјудор    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4191000" y="39624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838200"/>
            <a:ext cx="2057400" cy="255181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267200" y="1447800"/>
            <a:ext cx="47244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i="1" dirty="0">
                <a:solidFill>
                  <a:schemeClr val="bg1"/>
                </a:solidFill>
                <a:latin typeface="+mn-lt"/>
              </a:rPr>
              <a:t>Марсељезу</a:t>
            </a:r>
            <a:r>
              <a:rPr lang="sr-Cyrl-CS" sz="3200" dirty="0">
                <a:solidFill>
                  <a:schemeClr val="bg1"/>
                </a:solidFill>
                <a:latin typeface="+mn-lt"/>
              </a:rPr>
              <a:t> је компоновао ...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04800" y="4495800"/>
            <a:ext cx="2776538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а) Франц Лист</a:t>
            </a:r>
            <a:endParaRPr lang="en-AU" b="1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29000" y="4495800"/>
            <a:ext cx="2846388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б) Руже де Лил</a:t>
            </a:r>
            <a:endParaRPr lang="en-AU" b="1" dirty="0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705600" y="4495800"/>
            <a:ext cx="2095500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в) Луис   </a:t>
            </a:r>
            <a:endParaRPr lang="en-AU" b="1" dirty="0"/>
          </a:p>
        </p:txBody>
      </p:sp>
      <p:sp>
        <p:nvSpPr>
          <p:cNvPr id="18" name="Multiply 17"/>
          <p:cNvSpPr/>
          <p:nvPr/>
        </p:nvSpPr>
        <p:spPr>
          <a:xfrm>
            <a:off x="4419600" y="51816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6" descr="Pictur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762000"/>
            <a:ext cx="2743200" cy="234886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419600" y="1143000"/>
            <a:ext cx="4724400" cy="2062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Трг Конкорд се за време револуције</a:t>
            </a:r>
          </a:p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звао ...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6200" y="4648200"/>
            <a:ext cx="3127375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а)Трг Републике</a:t>
            </a:r>
            <a:endParaRPr lang="en-AU" b="1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321050" y="4648200"/>
            <a:ext cx="2927350" cy="523875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Latn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б) Трг Луја </a:t>
            </a:r>
            <a:r>
              <a:rPr lang="sr-Latn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XVI </a:t>
            </a:r>
            <a:endParaRPr lang="en-AU" b="1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400800" y="4648200"/>
            <a:ext cx="2655888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Latn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в) Цветни трг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1143000" y="53340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6000" y="841718"/>
            <a:ext cx="3124200" cy="2336113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38600" y="1143000"/>
            <a:ext cx="4724400" cy="1077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200" dirty="0">
                <a:solidFill>
                  <a:schemeClr val="bg1"/>
                </a:solidFill>
                <a:latin typeface="+mn-lt"/>
              </a:rPr>
              <a:t>Пад Бастиље био је ...</a:t>
            </a:r>
            <a:endParaRPr lang="en-AU" sz="32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AU" sz="3200" b="1" dirty="0">
              <a:latin typeface="Verdana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6038" y="4419600"/>
            <a:ext cx="2719387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sr-Cyrl-CS" sz="2800" b="1" dirty="0">
                <a:solidFill>
                  <a:schemeClr val="bg1"/>
                </a:solidFill>
                <a:latin typeface="Arial" pitchFamily="34" charset="0"/>
              </a:rPr>
              <a:t>а) 8.јула 1790.</a:t>
            </a:r>
            <a:endParaRPr lang="en-AU" b="1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917825" y="4419600"/>
            <a:ext cx="2840038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б)14.јула 1789. </a:t>
            </a:r>
            <a:endParaRPr lang="en-AU" b="1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892800" y="4419600"/>
            <a:ext cx="3146425" cy="531813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r-Cyrl-CS" sz="2800" b="1" dirty="0">
                <a:solidFill>
                  <a:schemeClr val="bg1"/>
                </a:solidFill>
                <a:latin typeface="+mn-lt"/>
              </a:rPr>
              <a:t>в)1.јануара 1793.</a:t>
            </a:r>
            <a:endParaRPr lang="en-AU" b="1" dirty="0"/>
          </a:p>
        </p:txBody>
      </p:sp>
      <p:sp>
        <p:nvSpPr>
          <p:cNvPr id="7" name="Multiply 6"/>
          <p:cNvSpPr/>
          <p:nvPr/>
        </p:nvSpPr>
        <p:spPr>
          <a:xfrm>
            <a:off x="3733800" y="5181600"/>
            <a:ext cx="9906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Picture13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1143000" y="1295400"/>
            <a:ext cx="2778420" cy="219627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494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Шта видимо на слици 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Евалуациони листић  за ученике</vt:lpstr>
    </vt:vector>
  </TitlesOfParts>
  <Company>Privatno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revolucija</dc:title>
  <dc:creator>MIRA</dc:creator>
  <cp:lastModifiedBy>osdudovica3</cp:lastModifiedBy>
  <cp:revision>79</cp:revision>
  <dcterms:created xsi:type="dcterms:W3CDTF">2008-11-05T19:44:23Z</dcterms:created>
  <dcterms:modified xsi:type="dcterms:W3CDTF">2012-01-16T21:01:53Z</dcterms:modified>
</cp:coreProperties>
</file>